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3" r:id="rId1"/>
  </p:sldMasterIdLst>
  <p:notesMasterIdLst>
    <p:notesMasterId r:id="rId21"/>
  </p:notesMasterIdLst>
  <p:sldIdLst>
    <p:sldId id="256" r:id="rId2"/>
    <p:sldId id="287" r:id="rId3"/>
    <p:sldId id="288" r:id="rId4"/>
    <p:sldId id="289" r:id="rId5"/>
    <p:sldId id="257" r:id="rId6"/>
    <p:sldId id="264" r:id="rId7"/>
    <p:sldId id="263" r:id="rId8"/>
    <p:sldId id="265" r:id="rId9"/>
    <p:sldId id="266" r:id="rId10"/>
    <p:sldId id="283" r:id="rId11"/>
    <p:sldId id="290" r:id="rId12"/>
    <p:sldId id="284" r:id="rId13"/>
    <p:sldId id="285" r:id="rId14"/>
    <p:sldId id="268" r:id="rId15"/>
    <p:sldId id="269" r:id="rId16"/>
    <p:sldId id="273" r:id="rId17"/>
    <p:sldId id="280" r:id="rId18"/>
    <p:sldId id="281" r:id="rId19"/>
    <p:sldId id="28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/>
    <p:restoredTop sz="94669"/>
  </p:normalViewPr>
  <p:slideViewPr>
    <p:cSldViewPr snapToGrid="0" snapToObjects="1">
      <p:cViewPr varScale="1">
        <p:scale>
          <a:sx n="87" d="100"/>
          <a:sy n="87" d="100"/>
        </p:scale>
        <p:origin x="122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379F4-25BA-074F-9467-2A99C8ED8AF9}" type="datetimeFigureOut">
              <a:rPr lang="en-US" smtClean="0"/>
              <a:t>2/7/19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D73F2-35C8-114E-B7AC-34C80EBAF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73F2-35C8-114E-B7AC-34C80EBAF2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81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73F2-35C8-114E-B7AC-34C80EBAF2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43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73F2-35C8-114E-B7AC-34C80EBAF2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28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February 7,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74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Thursday, February 7,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9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Thursday, February 7,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33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5CE6F-B917-EB4C-9B51-8B03E1DB184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486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Thursday, February 7,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3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Thursday, February 7,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2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Thursday, February 7,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16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Thursday, February 7,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Thursday, February 7,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5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Thursday, February 7,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Thursday, February 7,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Thursday, February 7,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5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February 7,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79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emma.smith@hertford.ox.ac.u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1"/>
            <a:ext cx="7772400" cy="1777999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Shakespeare </a:t>
            </a:r>
            <a:br>
              <a:rPr lang="en-US" dirty="0"/>
            </a:br>
            <a:r>
              <a:rPr lang="en-US" dirty="0"/>
              <a:t>hot off the press </a:t>
            </a:r>
            <a:br>
              <a:rPr lang="en-US" dirty="0"/>
            </a:br>
            <a:r>
              <a:rPr lang="en-US" sz="2000" dirty="0"/>
              <a:t>teaching with early editions of Shakespeare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899" y="3886200"/>
            <a:ext cx="5880919" cy="17526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English and Media Centre 2019</a:t>
            </a:r>
          </a:p>
          <a:p>
            <a:pPr algn="l"/>
            <a:r>
              <a:rPr lang="en-US" sz="2100" dirty="0"/>
              <a:t>Emma Smith</a:t>
            </a:r>
          </a:p>
          <a:p>
            <a:pPr algn="l"/>
            <a:r>
              <a:rPr lang="en-US" sz="2100" dirty="0"/>
              <a:t>Hertford College, University of Oxford </a:t>
            </a:r>
          </a:p>
          <a:p>
            <a:pPr algn="l"/>
            <a:r>
              <a:rPr lang="en-US" sz="2100" dirty="0">
                <a:hlinkClick r:id="rId2"/>
              </a:rPr>
              <a:t>emma.smith@hertford.ox.ac.uk</a:t>
            </a:r>
            <a:r>
              <a:rPr lang="en-US" sz="2100" dirty="0"/>
              <a:t> | @</a:t>
            </a:r>
            <a:r>
              <a:rPr lang="en-US" sz="2100" dirty="0" err="1"/>
              <a:t>OldFortunatus</a:t>
            </a:r>
            <a:endParaRPr lang="en-US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43785" cy="355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00" y="2698000"/>
            <a:ext cx="2641600" cy="4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95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794E37-B726-9342-BC0C-3863824ACD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5"/>
          <a:stretch/>
        </p:blipFill>
        <p:spPr>
          <a:xfrm>
            <a:off x="609601" y="1128671"/>
            <a:ext cx="3467099" cy="499749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2C55C8-A4A8-134D-90DF-A48D32A1D1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3" t="5639" r="4246" b="6907"/>
          <a:stretch/>
        </p:blipFill>
        <p:spPr>
          <a:xfrm>
            <a:off x="4579213" y="1268361"/>
            <a:ext cx="3576645" cy="487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60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ADD9-C0CA-7547-B06D-22394CE15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E64225-DF32-FD44-8962-5C35C13352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5"/>
          <a:stretch/>
        </p:blipFill>
        <p:spPr>
          <a:xfrm>
            <a:off x="4318336" y="1016373"/>
            <a:ext cx="3849811" cy="497147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8D3BB6-FFFC-9543-9F30-1CD587A06F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0" t="13849" r="20731" b="13810"/>
          <a:stretch/>
        </p:blipFill>
        <p:spPr>
          <a:xfrm>
            <a:off x="457200" y="1016374"/>
            <a:ext cx="3173362" cy="4825252"/>
          </a:xfrm>
        </p:spPr>
      </p:pic>
    </p:spTree>
    <p:extLst>
      <p:ext uri="{BB962C8B-B14F-4D97-AF65-F5344CB8AC3E}">
        <p14:creationId xmlns:p14="http://schemas.microsoft.com/office/powerpoint/2010/main" val="509283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0523" t="6123" r="8806" b="7510"/>
          <a:stretch/>
        </p:blipFill>
        <p:spPr>
          <a:xfrm>
            <a:off x="5002084" y="520170"/>
            <a:ext cx="3684716" cy="539412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1358" t="9762" r="9138" b="11230"/>
          <a:stretch/>
        </p:blipFill>
        <p:spPr>
          <a:xfrm>
            <a:off x="258181" y="520170"/>
            <a:ext cx="3822217" cy="539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71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681" t="6325" r="4681" b="7161"/>
          <a:stretch/>
        </p:blipFill>
        <p:spPr>
          <a:xfrm>
            <a:off x="885743" y="1405466"/>
            <a:ext cx="7250725" cy="47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23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The First Folio, 1623</a:t>
            </a:r>
          </a:p>
        </p:txBody>
      </p:sp>
      <p:pic>
        <p:nvPicPr>
          <p:cNvPr id="5" name="Content Placeholder 4" descr="axc0005_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71" r="-9471"/>
          <a:stretch>
            <a:fillRect/>
          </a:stretch>
        </p:blipFill>
        <p:spPr>
          <a:xfrm>
            <a:off x="0" y="1600199"/>
            <a:ext cx="3955513" cy="443287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5513" y="1600200"/>
            <a:ext cx="4731287" cy="4525963"/>
          </a:xfrm>
        </p:spPr>
        <p:txBody>
          <a:bodyPr/>
          <a:lstStyle/>
          <a:p>
            <a:r>
              <a:rPr lang="en-US" dirty="0"/>
              <a:t>Posthumously printed (Shakespeare dies 1616)</a:t>
            </a:r>
          </a:p>
          <a:p>
            <a:r>
              <a:rPr lang="en-US" dirty="0"/>
              <a:t>Prepared by fellow King’s Men actors John </a:t>
            </a:r>
            <a:r>
              <a:rPr lang="en-US" dirty="0" err="1"/>
              <a:t>Heminge</a:t>
            </a:r>
            <a:r>
              <a:rPr lang="en-US" dirty="0"/>
              <a:t> and Henry Condell</a:t>
            </a:r>
          </a:p>
          <a:p>
            <a:r>
              <a:rPr lang="en-US" dirty="0"/>
              <a:t>Does not include poems or sonnets, or </a:t>
            </a:r>
            <a:r>
              <a:rPr lang="en-US" i="1" dirty="0"/>
              <a:t>Pericles </a:t>
            </a:r>
            <a:r>
              <a:rPr lang="en-US" dirty="0"/>
              <a:t>or </a:t>
            </a:r>
            <a:r>
              <a:rPr lang="en-US" i="1" dirty="0"/>
              <a:t>Two Noble Kinsmen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73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132" y="689916"/>
            <a:ext cx="4107549" cy="54362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36 plays (</a:t>
            </a:r>
            <a:r>
              <a:rPr lang="en-US" i="1" dirty="0"/>
              <a:t>Troilus and Cressida </a:t>
            </a:r>
            <a:r>
              <a:rPr lang="en-US" dirty="0"/>
              <a:t>included, but not listed)</a:t>
            </a:r>
          </a:p>
          <a:p>
            <a:r>
              <a:rPr lang="en-US" dirty="0"/>
              <a:t>Does not include</a:t>
            </a:r>
            <a:r>
              <a:rPr lang="en-US" i="1" dirty="0"/>
              <a:t> Pericles</a:t>
            </a:r>
            <a:r>
              <a:rPr lang="en-US" dirty="0"/>
              <a:t> or </a:t>
            </a:r>
            <a:r>
              <a:rPr lang="en-US" i="1" dirty="0"/>
              <a:t>Two Noble Kinsmen </a:t>
            </a:r>
          </a:p>
          <a:p>
            <a:r>
              <a:rPr lang="en-US" dirty="0"/>
              <a:t>Divided by genre (not, for instance, by chronology: compare modern collected editions)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9488" r="-9488"/>
          <a:stretch>
            <a:fillRect/>
          </a:stretch>
        </p:blipFill>
        <p:spPr>
          <a:xfrm>
            <a:off x="3835937" y="689916"/>
            <a:ext cx="5260793" cy="5895646"/>
          </a:xfrm>
        </p:spPr>
      </p:pic>
    </p:spTree>
    <p:extLst>
      <p:ext uri="{BB962C8B-B14F-4D97-AF65-F5344CB8AC3E}">
        <p14:creationId xmlns:p14="http://schemas.microsoft.com/office/powerpoint/2010/main" val="1148254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reading the Folio plays</a:t>
            </a:r>
          </a:p>
        </p:txBody>
      </p:sp>
      <p:pic>
        <p:nvPicPr>
          <p:cNvPr id="4" name="Content Placeholder 3" descr="tempes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11941" r="49257" b="69234"/>
          <a:stretch/>
        </p:blipFill>
        <p:spPr>
          <a:xfrm>
            <a:off x="395536" y="1484784"/>
            <a:ext cx="2878899" cy="1728192"/>
          </a:xfrm>
        </p:spPr>
      </p:pic>
    </p:spTree>
    <p:extLst>
      <p:ext uri="{BB962C8B-B14F-4D97-AF65-F5344CB8AC3E}">
        <p14:creationId xmlns:p14="http://schemas.microsoft.com/office/powerpoint/2010/main" val="4177020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reading the Folio plays</a:t>
            </a:r>
          </a:p>
        </p:txBody>
      </p:sp>
      <p:pic>
        <p:nvPicPr>
          <p:cNvPr id="4" name="Content Placeholder 3" descr="tempes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11941" r="49257" b="69234"/>
          <a:stretch/>
        </p:blipFill>
        <p:spPr>
          <a:xfrm>
            <a:off x="395536" y="1484784"/>
            <a:ext cx="2878899" cy="1728192"/>
          </a:xfrm>
        </p:spPr>
      </p:pic>
      <p:pic>
        <p:nvPicPr>
          <p:cNvPr id="8" name="Content Placeholder 4" descr="axc0671_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9" r="4745" b="48152"/>
          <a:stretch/>
        </p:blipFill>
        <p:spPr>
          <a:xfrm>
            <a:off x="4138048" y="1524000"/>
            <a:ext cx="4679766" cy="29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52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reading the Folio plays</a:t>
            </a:r>
          </a:p>
        </p:txBody>
      </p:sp>
      <p:pic>
        <p:nvPicPr>
          <p:cNvPr id="4" name="Content Placeholder 3" descr="tempes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11941" r="49257" b="69234"/>
          <a:stretch/>
        </p:blipFill>
        <p:spPr>
          <a:xfrm>
            <a:off x="395536" y="1484784"/>
            <a:ext cx="2878899" cy="172819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529" t="81357" r="-48693" b="-70343"/>
          <a:stretch/>
        </p:blipFill>
        <p:spPr>
          <a:xfrm>
            <a:off x="395536" y="4077072"/>
            <a:ext cx="6082395" cy="8879984"/>
          </a:xfrm>
          <a:prstGeom prst="rect">
            <a:avLst/>
          </a:prstGeom>
        </p:spPr>
      </p:pic>
      <p:pic>
        <p:nvPicPr>
          <p:cNvPr id="8" name="Content Placeholder 4" descr="axc0671_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9" r="4745" b="48152"/>
          <a:stretch/>
        </p:blipFill>
        <p:spPr>
          <a:xfrm>
            <a:off x="4138048" y="1524000"/>
            <a:ext cx="4679766" cy="29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95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reading the Folio plays</a:t>
            </a:r>
          </a:p>
        </p:txBody>
      </p:sp>
      <p:pic>
        <p:nvPicPr>
          <p:cNvPr id="4" name="Content Placeholder 3" descr="tempes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11941" r="49257" b="69234"/>
          <a:stretch/>
        </p:blipFill>
        <p:spPr>
          <a:xfrm>
            <a:off x="395536" y="1484784"/>
            <a:ext cx="2878899" cy="172819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529" t="81357" r="-48693" b="-70343"/>
          <a:stretch/>
        </p:blipFill>
        <p:spPr>
          <a:xfrm>
            <a:off x="395536" y="4077072"/>
            <a:ext cx="6082395" cy="8879984"/>
          </a:xfrm>
          <a:prstGeom prst="rect">
            <a:avLst/>
          </a:prstGeom>
        </p:spPr>
      </p:pic>
      <p:pic>
        <p:nvPicPr>
          <p:cNvPr id="8" name="Content Placeholder 4" descr="axc0671_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9" r="4745" b="48152"/>
          <a:stretch/>
        </p:blipFill>
        <p:spPr>
          <a:xfrm>
            <a:off x="4138048" y="1524000"/>
            <a:ext cx="4679766" cy="2906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2600" y="4577917"/>
            <a:ext cx="4090108" cy="202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96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6AD6-306A-6848-AFF4-6D25E7F7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5F1DC0-6A4F-F44E-9ED4-0215A262B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73" y="-117987"/>
            <a:ext cx="9384743" cy="58846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47B3AE-EADD-564E-A343-E5E26D8A72D7}"/>
              </a:ext>
            </a:extLst>
          </p:cNvPr>
          <p:cNvSpPr txBox="1"/>
          <p:nvPr/>
        </p:nvSpPr>
        <p:spPr>
          <a:xfrm>
            <a:off x="1342103" y="5766619"/>
            <a:ext cx="6622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British Library Shakespeare in Quarto </a:t>
            </a:r>
          </a:p>
          <a:p>
            <a:r>
              <a:rPr lang="en-US" dirty="0"/>
              <a:t>Full digital facsimiles of all the quarto texts</a:t>
            </a:r>
          </a:p>
          <a:p>
            <a:r>
              <a:rPr lang="en-US" dirty="0"/>
              <a:t>https://</a:t>
            </a:r>
            <a:r>
              <a:rPr lang="en-US" dirty="0" err="1"/>
              <a:t>www.bl.uk</a:t>
            </a:r>
            <a:r>
              <a:rPr lang="en-US" dirty="0"/>
              <a:t>/treasures/</a:t>
            </a:r>
            <a:r>
              <a:rPr lang="en-US" dirty="0" err="1"/>
              <a:t>shakespeare</a:t>
            </a:r>
            <a:r>
              <a:rPr lang="en-US" dirty="0"/>
              <a:t>/</a:t>
            </a:r>
            <a:r>
              <a:rPr lang="en-US" dirty="0" err="1"/>
              <a:t>quartos.html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2640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75254-62EC-5149-9BFF-161E41D42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51CA0F-1AFB-914E-96A2-5743522C1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33" y="0"/>
            <a:ext cx="8923233" cy="55952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A241AD-02E2-DF47-8C68-8DAD1997FB5B}"/>
              </a:ext>
            </a:extLst>
          </p:cNvPr>
          <p:cNvSpPr txBox="1"/>
          <p:nvPr/>
        </p:nvSpPr>
        <p:spPr>
          <a:xfrm>
            <a:off x="2934929" y="6032090"/>
            <a:ext cx="4450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Bodleian First Folio – all the plays in facsimile </a:t>
            </a:r>
          </a:p>
          <a:p>
            <a:r>
              <a:rPr lang="en-US" dirty="0" err="1"/>
              <a:t>firstfolio.bodleian.ox.ac.uk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65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006BA-4A74-B347-9B54-F4F5482AA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38DF91-EC14-D34B-AEC1-0B4A0AC3B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1" y="274638"/>
            <a:ext cx="7819677" cy="48872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36C612-6D78-C642-BF03-465C710179F2}"/>
              </a:ext>
            </a:extLst>
          </p:cNvPr>
          <p:cNvSpPr txBox="1"/>
          <p:nvPr/>
        </p:nvSpPr>
        <p:spPr>
          <a:xfrm>
            <a:off x="2477729" y="5692877"/>
            <a:ext cx="5265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Titlepages</a:t>
            </a:r>
            <a:r>
              <a:rPr lang="en-US" dirty="0"/>
              <a:t>, theatre information and other records </a:t>
            </a:r>
          </a:p>
          <a:p>
            <a:r>
              <a:rPr lang="en-US" dirty="0"/>
              <a:t>Shakespeare Documented </a:t>
            </a:r>
          </a:p>
          <a:p>
            <a:r>
              <a:rPr lang="en-US" dirty="0" err="1"/>
              <a:t>Shakespearedocumented.folger.edu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30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plays in print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362" r="28362"/>
          <a:stretch/>
        </p:blipFill>
        <p:spPr/>
      </p:pic>
    </p:spTree>
    <p:extLst>
      <p:ext uri="{BB962C8B-B14F-4D97-AF65-F5344CB8AC3E}">
        <p14:creationId xmlns:p14="http://schemas.microsoft.com/office/powerpoint/2010/main" val="1926114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No Shakespeare manuscripts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3286" b="13286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4530" r="145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370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sz="1800">
                <a:latin typeface="Arial" charset="0"/>
              </a:rPr>
              <a:t>Thomas Bodley</a:t>
            </a:r>
            <a:r>
              <a:rPr lang="ja-JP" altLang="en-GB" sz="1800">
                <a:latin typeface="Arial" charset="0"/>
              </a:rPr>
              <a:t>’</a:t>
            </a:r>
            <a:r>
              <a:rPr lang="en-GB" sz="1800">
                <a:latin typeface="Arial" charset="0"/>
              </a:rPr>
              <a:t>s advice to</a:t>
            </a:r>
            <a:br>
              <a:rPr lang="en-GB" sz="1800">
                <a:latin typeface="Arial" charset="0"/>
              </a:rPr>
            </a:br>
            <a:r>
              <a:rPr lang="en-GB" sz="1800">
                <a:latin typeface="Arial" charset="0"/>
              </a:rPr>
              <a:t>his Librarian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3230" r="23230"/>
          <a:stretch>
            <a:fillRect/>
          </a:stretch>
        </p:blipFill>
        <p:spPr>
          <a:xfrm>
            <a:off x="5858933" y="1600200"/>
            <a:ext cx="2675466" cy="2998331"/>
          </a:xfrm>
        </p:spPr>
      </p:pic>
      <p:sp>
        <p:nvSpPr>
          <p:cNvPr id="410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3970867" cy="2998331"/>
          </a:xfrm>
        </p:spPr>
        <p:txBody>
          <a:bodyPr/>
          <a:lstStyle/>
          <a:p>
            <a:pPr eaLnBrk="1" hangingPunct="1"/>
            <a:endParaRPr lang="en-US" sz="2800" dirty="0">
              <a:latin typeface="Arial" charset="0"/>
            </a:endParaRPr>
          </a:p>
        </p:txBody>
      </p:sp>
      <p:pic>
        <p:nvPicPr>
          <p:cNvPr id="4102" name="Picture 9" descr="323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23" b="82451" l="13874" r="84505">
                        <a14:foregroundMark x1="46126" y1="19970" x2="46126" y2="19970"/>
                        <a14:foregroundMark x1="43784" y1="15280" x2="43784" y2="15280"/>
                        <a14:backgroundMark x1="68829" y1="19970" x2="68829" y2="19970"/>
                        <a14:backgroundMark x1="58018" y1="23903" x2="58018" y2="23903"/>
                        <a14:backgroundMark x1="58018" y1="31921" x2="58018" y2="31921"/>
                        <a14:backgroundMark x1="76757" y1="55371" x2="76757" y2="55371"/>
                        <a14:backgroundMark x1="21622" y1="30560" x2="21622" y2="30560"/>
                        <a14:backgroundMark x1="31351" y1="26778" x2="31351" y2="26778"/>
                        <a14:backgroundMark x1="31892" y1="14372" x2="31892" y2="14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1" t="3327" r="6607" b="8606"/>
          <a:stretch/>
        </p:blipFill>
        <p:spPr bwMode="auto">
          <a:xfrm>
            <a:off x="702734" y="1291098"/>
            <a:ext cx="1972405" cy="234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AutoShape 7"/>
          <p:cNvSpPr>
            <a:spLocks noChangeArrowheads="1"/>
          </p:cNvSpPr>
          <p:nvPr/>
        </p:nvSpPr>
        <p:spPr bwMode="auto">
          <a:xfrm>
            <a:off x="2848494" y="771029"/>
            <a:ext cx="5770573" cy="1829122"/>
          </a:xfrm>
          <a:prstGeom prst="wedgeEllipseCallout">
            <a:avLst>
              <a:gd name="adj1" fmla="val -62531"/>
              <a:gd name="adj2" fmla="val 1865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2400" dirty="0"/>
              <a:t>Haply some plays may be worthy the keeping, but hardly one in forty.</a:t>
            </a:r>
            <a:r>
              <a:rPr lang="en-GB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833" y="4343400"/>
            <a:ext cx="1562100" cy="24384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18068" y="4190999"/>
            <a:ext cx="3581400" cy="1075267"/>
          </a:xfrm>
          <a:prstGeom prst="wedgeEllipseCallout">
            <a:avLst>
              <a:gd name="adj1" fmla="val 68085"/>
              <a:gd name="adj2" fmla="val 34314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0600" y="4343400"/>
            <a:ext cx="3073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stage-plays contain nothing but profane fables, lascivious matters, cozening devices and scurrilous </a:t>
            </a:r>
            <a:r>
              <a:rPr lang="en-US" sz="1400" dirty="0" err="1"/>
              <a:t>behaviours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111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Shakespeare in print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185937" y="1600200"/>
            <a:ext cx="4500863" cy="4525963"/>
          </a:xfrm>
        </p:spPr>
        <p:txBody>
          <a:bodyPr>
            <a:normAutofit/>
          </a:bodyPr>
          <a:lstStyle/>
          <a:p>
            <a:r>
              <a:rPr lang="en-US" dirty="0"/>
              <a:t>19 Shakespeare plays in print from 1594-1622 </a:t>
            </a:r>
          </a:p>
          <a:p>
            <a:r>
              <a:rPr lang="en-US" dirty="0"/>
              <a:t>Narrative poem </a:t>
            </a:r>
            <a:r>
              <a:rPr lang="en-US" i="1" dirty="0"/>
              <a:t>Venus and Adonis </a:t>
            </a:r>
            <a:r>
              <a:rPr lang="en-US" dirty="0"/>
              <a:t>Shakespeare’s most popular book </a:t>
            </a:r>
          </a:p>
          <a:p>
            <a:r>
              <a:rPr lang="en-US" dirty="0"/>
              <a:t>Most reprinted plays in this period are histories: </a:t>
            </a:r>
            <a:r>
              <a:rPr lang="en-US" i="1" dirty="0"/>
              <a:t>Henry IV Part 1</a:t>
            </a:r>
            <a:r>
              <a:rPr lang="en-US" dirty="0"/>
              <a:t> and </a:t>
            </a:r>
            <a:r>
              <a:rPr lang="en-US" i="1" dirty="0"/>
              <a:t>Richard III </a:t>
            </a:r>
            <a:r>
              <a:rPr lang="en-US" dirty="0"/>
              <a:t>(each in 6 editions) 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8848" t="2831" r="4612" b="2260"/>
          <a:stretch/>
        </p:blipFill>
        <p:spPr>
          <a:xfrm>
            <a:off x="211665" y="1261534"/>
            <a:ext cx="1879601" cy="281569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829" t="8642" r="5630" b="28550"/>
          <a:stretch/>
        </p:blipFill>
        <p:spPr>
          <a:xfrm>
            <a:off x="2091266" y="3670830"/>
            <a:ext cx="1995335" cy="225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28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quarto publications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14180" r="-14180"/>
          <a:stretch>
            <a:fillRect/>
          </a:stretch>
        </p:blipFill>
        <p:spPr>
          <a:xfrm>
            <a:off x="2846634" y="1575055"/>
            <a:ext cx="2147500" cy="240665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00200"/>
            <a:ext cx="1377202" cy="2168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554" y="3781514"/>
            <a:ext cx="1601946" cy="2271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402" y="3781513"/>
            <a:ext cx="1453152" cy="22691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5233" y="1575055"/>
            <a:ext cx="1297678" cy="21688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0529" y="1600200"/>
            <a:ext cx="1515072" cy="2212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3781514"/>
            <a:ext cx="1393167" cy="23219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1880" y="3781514"/>
            <a:ext cx="1506867" cy="23219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5800" y="1600201"/>
            <a:ext cx="1524729" cy="22177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5768" y="3769022"/>
            <a:ext cx="1586112" cy="23487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5601" y="1575055"/>
            <a:ext cx="1278199" cy="2206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8200" y="3812205"/>
            <a:ext cx="1543050" cy="22713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290322-7047-2D4E-ABA6-A354DC512DC3}"/>
              </a:ext>
            </a:extLst>
          </p:cNvPr>
          <p:cNvSpPr txBox="1"/>
          <p:nvPr/>
        </p:nvSpPr>
        <p:spPr>
          <a:xfrm>
            <a:off x="1120878" y="6126163"/>
            <a:ext cx="337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Shakespeare Documented</a:t>
            </a:r>
          </a:p>
        </p:txBody>
      </p:sp>
    </p:spTree>
    <p:extLst>
      <p:ext uri="{BB962C8B-B14F-4D97-AF65-F5344CB8AC3E}">
        <p14:creationId xmlns:p14="http://schemas.microsoft.com/office/powerpoint/2010/main" val="3501777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</TotalTime>
  <Words>268</Words>
  <Application>Microsoft Macintosh PowerPoint</Application>
  <PresentationFormat>On-screen Show (4:3)</PresentationFormat>
  <Paragraphs>39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Shakespeare  hot off the press  teaching with early editions of Shakespeare </vt:lpstr>
      <vt:lpstr>PowerPoint Presentation</vt:lpstr>
      <vt:lpstr>PowerPoint Presentation</vt:lpstr>
      <vt:lpstr>PowerPoint Presentation</vt:lpstr>
      <vt:lpstr>plays in print </vt:lpstr>
      <vt:lpstr>No Shakespeare manuscripts </vt:lpstr>
      <vt:lpstr>Thomas Bodley’s advice to his Librarian </vt:lpstr>
      <vt:lpstr>Shakespeare in print</vt:lpstr>
      <vt:lpstr>quarto publications </vt:lpstr>
      <vt:lpstr>PowerPoint Presentation</vt:lpstr>
      <vt:lpstr>PowerPoint Presentation</vt:lpstr>
      <vt:lpstr>PowerPoint Presentation</vt:lpstr>
      <vt:lpstr>PowerPoint Presentation</vt:lpstr>
      <vt:lpstr>The First Folio, 1623</vt:lpstr>
      <vt:lpstr>PowerPoint Presentation</vt:lpstr>
      <vt:lpstr>reading the Folio plays</vt:lpstr>
      <vt:lpstr>reading the Folio plays</vt:lpstr>
      <vt:lpstr>reading the Folio plays</vt:lpstr>
      <vt:lpstr>reading the Folio plays</vt:lpstr>
    </vt:vector>
  </TitlesOfParts>
  <Company>Hertford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Shakespeare When he was new </dc:title>
  <dc:creator>Emma Smith</dc:creator>
  <cp:lastModifiedBy>Emma Smith</cp:lastModifiedBy>
  <cp:revision>14</cp:revision>
  <dcterms:created xsi:type="dcterms:W3CDTF">2014-04-23T08:56:05Z</dcterms:created>
  <dcterms:modified xsi:type="dcterms:W3CDTF">2019-02-07T11:47:41Z</dcterms:modified>
</cp:coreProperties>
</file>